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42"/>
  </p:notesMasterIdLst>
  <p:sldIdLst>
    <p:sldId id="259" r:id="rId7"/>
    <p:sldId id="461" r:id="rId8"/>
    <p:sldId id="462" r:id="rId9"/>
    <p:sldId id="463" r:id="rId10"/>
    <p:sldId id="465" r:id="rId11"/>
    <p:sldId id="505" r:id="rId12"/>
    <p:sldId id="500" r:id="rId13"/>
    <p:sldId id="468" r:id="rId14"/>
    <p:sldId id="469" r:id="rId15"/>
    <p:sldId id="470" r:id="rId16"/>
    <p:sldId id="472" r:id="rId17"/>
    <p:sldId id="476" r:id="rId18"/>
    <p:sldId id="477" r:id="rId19"/>
    <p:sldId id="478" r:id="rId20"/>
    <p:sldId id="479" r:id="rId21"/>
    <p:sldId id="480" r:id="rId22"/>
    <p:sldId id="481" r:id="rId23"/>
    <p:sldId id="503" r:id="rId24"/>
    <p:sldId id="501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90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502" r:id="rId4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87572" autoAdjust="0"/>
  </p:normalViewPr>
  <p:slideViewPr>
    <p:cSldViewPr showGuides="1">
      <p:cViewPr varScale="1">
        <p:scale>
          <a:sx n="76" d="100"/>
          <a:sy n="76" d="100"/>
        </p:scale>
        <p:origin x="-1146" y="-84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19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30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31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33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35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4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5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6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7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8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9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14DAC-87E6-4547-A383-B38B2E108E1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Einleitung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Literatur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Grundlagentheorie </a:t>
            </a:r>
            <a:r>
              <a:rPr lang="de-DE" sz="1000" dirty="0">
                <a:solidFill>
                  <a:srgbClr val="A32638"/>
                </a:solidFill>
              </a:rPr>
              <a:t>| </a:t>
            </a:r>
            <a:r>
              <a:rPr lang="de-DE" sz="1000" dirty="0" smtClean="0">
                <a:solidFill>
                  <a:srgbClr val="A32638"/>
                </a:solidFill>
              </a:rPr>
              <a:t>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Algorithmus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Experimente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 dirty="0" smtClean="0">
                <a:solidFill>
                  <a:srgbClr val="A32638"/>
                </a:solidFill>
              </a:rPr>
              <a:t>Schlussfolgerung | Segmentierung von Punktwolken mit Neuronalen Netzen | 15.11.2019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" t="20613"/>
          <a:stretch>
            <a:fillRect/>
          </a:stretch>
        </p:blipFill>
        <p:spPr bwMode="auto">
          <a:xfrm>
            <a:off x="0" y="1295400"/>
            <a:ext cx="9144000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Segmentierung von Punktwolken mit Neuronalen Netzen</a:t>
            </a: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28600" y="6203950"/>
            <a:ext cx="2895600" cy="2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Tarik Jan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Enderes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 </a:t>
            </a:r>
            <a:r>
              <a:rPr lang="de-DE" sz="900" dirty="0">
                <a:solidFill>
                  <a:srgbClr val="323232"/>
                </a:solidFill>
                <a:latin typeface="Arial" charset="0"/>
              </a:rPr>
              <a:t>| 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15.11.2019 </a:t>
            </a:r>
            <a:r>
              <a:rPr lang="de-DE" sz="900" dirty="0">
                <a:solidFill>
                  <a:srgbClr val="323232"/>
                </a:solidFill>
                <a:latin typeface="Arial" charset="0"/>
              </a:rPr>
              <a:t>| </a:t>
            </a: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Vortrag zur Bachelorarbeit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Einfügen von „Löchern“ in Faltungs-</a:t>
            </a:r>
            <a:r>
              <a:rPr lang="de-DE" sz="2400" dirty="0" err="1" smtClean="0"/>
              <a:t>Kernel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Abstände der berücksichtigten Werte durch Erweiterungsrate angegeben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Größeres Sichtfeld bei gleichem Rechenaufwand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Höhere Auflösung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4149080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Conditional</a:t>
            </a:r>
            <a:r>
              <a:rPr lang="de-DE" dirty="0" smtClean="0"/>
              <a:t> </a:t>
            </a:r>
            <a:r>
              <a:rPr lang="de-DE" dirty="0" smtClean="0"/>
              <a:t>Random </a:t>
            </a:r>
            <a:r>
              <a:rPr lang="de-DE" dirty="0" smtClean="0"/>
              <a:t>Fields (CRFs)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Lernt eine Wahrscheinlichkeitsverteilung </a:t>
            </a:r>
            <a:r>
              <a:rPr lang="de-DE" sz="2400" i="1" dirty="0" smtClean="0"/>
              <a:t>p(X|Y)</a:t>
            </a:r>
          </a:p>
          <a:p>
            <a:pPr lvl="1">
              <a:lnSpc>
                <a:spcPct val="90000"/>
              </a:lnSpc>
            </a:pPr>
            <a:r>
              <a:rPr lang="de-DE" sz="2400" i="1" dirty="0" smtClean="0"/>
              <a:t>p</a:t>
            </a:r>
            <a:r>
              <a:rPr lang="de-DE" sz="2400" dirty="0" smtClean="0"/>
              <a:t> mit maximaler Entropie wählen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Berechnung </a:t>
            </a:r>
            <a:r>
              <a:rPr lang="de-DE" sz="2400" dirty="0" smtClean="0"/>
              <a:t>einer Ausgabe für eine beobachtete Eingabe mittels </a:t>
            </a:r>
            <a:r>
              <a:rPr lang="de-DE" sz="2400" dirty="0" err="1" smtClean="0"/>
              <a:t>Viterbi</a:t>
            </a:r>
            <a:r>
              <a:rPr lang="de-DE" sz="2400" dirty="0" smtClean="0"/>
              <a:t>-Algorithmus </a:t>
            </a:r>
          </a:p>
          <a:p>
            <a:pPr lvl="1">
              <a:lnSpc>
                <a:spcPct val="90000"/>
              </a:lnSpc>
            </a:pPr>
            <a:r>
              <a:rPr lang="de-DE" sz="2400" dirty="0" smtClean="0"/>
              <a:t>Lernen durch Gradient-</a:t>
            </a:r>
            <a:r>
              <a:rPr lang="de-DE" sz="2400" dirty="0" err="1" smtClean="0"/>
              <a:t>Descend</a:t>
            </a:r>
            <a:r>
              <a:rPr lang="de-DE" sz="2400" dirty="0" smtClean="0"/>
              <a:t> mit Newton-Verfahren</a:t>
            </a:r>
            <a:endParaRPr lang="de-DE" sz="2400" i="1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" y="4121696"/>
            <a:ext cx="8569446" cy="2736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Kameraprojektion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35" y="1456594"/>
            <a:ext cx="6066731" cy="5401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Kamerakalibrierung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Berechnung einer Projektionsmatrix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Wo wird ein Punkt im dreidimensionalen Raum auf der Bildebene abgebildet?</a:t>
            </a:r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Wo wird ein Punkt, der in einem Bild zu sehen ist in einem anderen Bild abgebildet?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Wie groß ist eine abgebildete Fläche in der Realität?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4653136"/>
            <a:ext cx="7543800" cy="2073424"/>
          </a:xfrm>
        </p:spPr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Semantische Bildsegmentierung mit </a:t>
            </a:r>
            <a:r>
              <a:rPr lang="de-DE" sz="2400" dirty="0" err="1" smtClean="0"/>
              <a:t>DeepLab</a:t>
            </a: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Projektion der erkannten Labels auf eine Punktwolke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None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628800"/>
            <a:ext cx="8803393" cy="2952328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Eine </a:t>
            </a:r>
            <a:r>
              <a:rPr lang="de-DE" sz="2400" dirty="0" err="1" smtClean="0"/>
              <a:t>Deep</a:t>
            </a:r>
            <a:r>
              <a:rPr lang="de-DE" sz="2400" dirty="0" smtClean="0"/>
              <a:t>-Learning </a:t>
            </a:r>
            <a:r>
              <a:rPr lang="de-DE" sz="2400" dirty="0" smtClean="0"/>
              <a:t>Architektur </a:t>
            </a:r>
            <a:r>
              <a:rPr lang="de-DE" sz="2400" dirty="0" smtClean="0"/>
              <a:t>für semantische </a:t>
            </a:r>
            <a:r>
              <a:rPr lang="de-DE" sz="2400" dirty="0" smtClean="0"/>
              <a:t>Segmentierung, </a:t>
            </a:r>
            <a:r>
              <a:rPr lang="de-DE" sz="2400" dirty="0" smtClean="0"/>
              <a:t>basierend auf DCNNs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State-</a:t>
            </a:r>
            <a:r>
              <a:rPr lang="de-DE" sz="2400" dirty="0" err="1" smtClean="0"/>
              <a:t>of</a:t>
            </a:r>
            <a:r>
              <a:rPr lang="de-DE" sz="2400" dirty="0" smtClean="0"/>
              <a:t>-</a:t>
            </a:r>
            <a:r>
              <a:rPr lang="de-DE" sz="2400" dirty="0" err="1" smtClean="0"/>
              <a:t>the</a:t>
            </a:r>
            <a:r>
              <a:rPr lang="de-DE" sz="2400" dirty="0" smtClean="0"/>
              <a:t>-</a:t>
            </a:r>
            <a:r>
              <a:rPr lang="de-DE" sz="2400" dirty="0" err="1" smtClean="0"/>
              <a:t>art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Entwickelt von Google, vorgestellt 2015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Erstellt eine Score </a:t>
            </a:r>
            <a:r>
              <a:rPr lang="de-DE" sz="2400" dirty="0" err="1" smtClean="0"/>
              <a:t>Map</a:t>
            </a:r>
            <a:r>
              <a:rPr lang="de-DE" sz="2400" dirty="0" smtClean="0"/>
              <a:t> mit einem DCNN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Verbessert die Kantenerkennung und verringert Rauschen mit einem CRF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378" t="23025" r="15778" b="14809"/>
          <a:stretch/>
        </p:blipFill>
        <p:spPr bwMode="auto">
          <a:xfrm>
            <a:off x="665820" y="3304751"/>
            <a:ext cx="7812360" cy="355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Anpassungen des DCNN für semantische Segmentierung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Ersetzen aller 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r>
              <a:rPr lang="de-DE" sz="2400" dirty="0" smtClean="0"/>
              <a:t> durch </a:t>
            </a:r>
            <a:r>
              <a:rPr lang="de-DE" sz="2400" dirty="0" err="1" smtClean="0"/>
              <a:t>Convolutional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Atrous</a:t>
            </a:r>
            <a:r>
              <a:rPr lang="de-DE" sz="2400" dirty="0" smtClean="0"/>
              <a:t> </a:t>
            </a:r>
            <a:r>
              <a:rPr lang="de-DE" sz="2400" dirty="0" err="1" smtClean="0"/>
              <a:t>Convolution</a:t>
            </a:r>
            <a:r>
              <a:rPr lang="de-DE" sz="2400" dirty="0" smtClean="0"/>
              <a:t> anstatt Pooling in tieferen Verarbeitungsschichten für höhere Auflösung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Atrous</a:t>
            </a:r>
            <a:r>
              <a:rPr lang="de-DE" sz="2400" dirty="0" smtClean="0"/>
              <a:t> </a:t>
            </a:r>
            <a:r>
              <a:rPr lang="de-DE" sz="2400" dirty="0" err="1" smtClean="0"/>
              <a:t>Spatial</a:t>
            </a:r>
            <a:r>
              <a:rPr lang="de-DE" sz="2400" dirty="0" smtClean="0"/>
              <a:t> </a:t>
            </a:r>
            <a:r>
              <a:rPr lang="de-DE" sz="2400" dirty="0" err="1" smtClean="0"/>
              <a:t>Pyramid</a:t>
            </a:r>
            <a:r>
              <a:rPr lang="de-DE" sz="2400" dirty="0" smtClean="0"/>
              <a:t> Pooling für Größeninvarianz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Projektion der Labels auf Punktwolken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Berechnen der Projektionsmatrix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400" dirty="0" smtClean="0"/>
              <a:t>Für jeden Punkt P in der Punktwolke: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Multiplikation der Koordinaten von P mit der Projektionsmatrix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Überprüfen, ob sich die Projektion des Punktes P in der Bildfläche befindet</a:t>
            </a:r>
          </a:p>
          <a:p>
            <a:pPr marL="1314450" lvl="2" indent="-457200">
              <a:lnSpc>
                <a:spcPct val="90000"/>
              </a:lnSpc>
              <a:buFont typeface="+mj-lt"/>
              <a:buAutoNum type="arabicPeriod"/>
            </a:pPr>
            <a:r>
              <a:rPr lang="de-DE" sz="2200" dirty="0" smtClean="0"/>
              <a:t>Falls ja, weise P das Label des entsprechenden Pixels zu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der Experimente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Feststellen, was erwartet werden kann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Verbessern der Ergebnisse durch Anpassen des Lernvorgangs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Vergleich zwischen den Backbones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2">
              <a:lnSpc>
                <a:spcPct val="90000"/>
              </a:lnSpc>
            </a:pPr>
            <a:endParaRPr lang="de-DE" sz="22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Arbeit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Maschinelles Sehen für </a:t>
            </a:r>
            <a:r>
              <a:rPr lang="de-DE" dirty="0" smtClean="0"/>
              <a:t>viele moderne Anwendungen wichtig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Erkennung der Umwelt als Teil der Prozesskette beim autonomen Fahren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“This capability to detect the actual state of the environment and to check the viability of locomotion is considered to be a main ingredient for autonomous driving”</a:t>
            </a:r>
            <a:r>
              <a:rPr lang="en-US" baseline="30000" dirty="0" smtClean="0"/>
              <a:t>[1]</a:t>
            </a:r>
            <a:endParaRPr lang="de-DE" baseline="300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sz="1600" dirty="0" smtClean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6021288"/>
            <a:ext cx="7560840" cy="457200"/>
          </a:xfrm>
        </p:spPr>
        <p:txBody>
          <a:bodyPr/>
          <a:lstStyle/>
          <a:p>
            <a:pPr algn="l"/>
            <a:r>
              <a:rPr lang="de-DE" dirty="0" smtClean="0"/>
              <a:t>[1] </a:t>
            </a:r>
            <a:r>
              <a:rPr lang="de-DE" sz="1200" dirty="0" smtClean="0"/>
              <a:t>Dickmanns, E.D. und Zapp, A.: </a:t>
            </a:r>
            <a:r>
              <a:rPr lang="de-DE" sz="1200" dirty="0" err="1" smtClean="0"/>
              <a:t>Autonomous</a:t>
            </a:r>
            <a:r>
              <a:rPr lang="de-DE" sz="1200" dirty="0" smtClean="0"/>
              <a:t> High Speed Road </a:t>
            </a:r>
            <a:r>
              <a:rPr lang="de-DE" sz="1200" dirty="0" err="1" smtClean="0"/>
              <a:t>Vehicle</a:t>
            </a:r>
            <a:r>
              <a:rPr lang="de-DE" sz="1200" dirty="0" smtClean="0"/>
              <a:t> </a:t>
            </a:r>
            <a:r>
              <a:rPr lang="de-DE" sz="1200" dirty="0" err="1" smtClean="0"/>
              <a:t>Guidance</a:t>
            </a:r>
            <a:r>
              <a:rPr lang="de-DE" sz="1200" dirty="0" smtClean="0"/>
              <a:t> </a:t>
            </a:r>
            <a:r>
              <a:rPr lang="de-DE" sz="1200" dirty="0" err="1" smtClean="0"/>
              <a:t>by</a:t>
            </a:r>
            <a:r>
              <a:rPr lang="de-DE" sz="1200" dirty="0" smtClean="0"/>
              <a:t> Computer Vision1. In: IFAC </a:t>
            </a:r>
            <a:r>
              <a:rPr lang="de-DE" sz="1200" dirty="0" err="1" smtClean="0"/>
              <a:t>Proceedings</a:t>
            </a:r>
            <a:r>
              <a:rPr lang="de-DE" sz="1200" dirty="0" smtClean="0"/>
              <a:t> </a:t>
            </a:r>
            <a:r>
              <a:rPr lang="de-DE" sz="1200" dirty="0" err="1" smtClean="0"/>
              <a:t>Volumes</a:t>
            </a:r>
            <a:r>
              <a:rPr lang="de-DE" sz="1200" dirty="0" smtClean="0"/>
              <a:t>, Band 20, Nr.5, Part 4. 10th </a:t>
            </a:r>
            <a:r>
              <a:rPr lang="de-DE" sz="1200" dirty="0" err="1" smtClean="0"/>
              <a:t>Triennial</a:t>
            </a:r>
            <a:r>
              <a:rPr lang="de-DE" sz="1200" dirty="0" smtClean="0"/>
              <a:t> IFAC </a:t>
            </a:r>
            <a:r>
              <a:rPr lang="de-DE" sz="1200" dirty="0" err="1" smtClean="0"/>
              <a:t>Congress</a:t>
            </a:r>
            <a:r>
              <a:rPr lang="de-DE" sz="1200" dirty="0" smtClean="0"/>
              <a:t> on Automatic 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- 1987 Volume IV, </a:t>
            </a:r>
            <a:r>
              <a:rPr lang="de-DE" sz="1200" dirty="0" err="1" smtClean="0"/>
              <a:t>Munich</a:t>
            </a:r>
            <a:r>
              <a:rPr lang="de-DE" sz="1200" dirty="0" smtClean="0"/>
              <a:t>, Germany, 27-31 </a:t>
            </a:r>
            <a:r>
              <a:rPr lang="de-DE" sz="1200" dirty="0" err="1" smtClean="0"/>
              <a:t>July</a:t>
            </a:r>
            <a:r>
              <a:rPr lang="de-DE" sz="1200" dirty="0" smtClean="0"/>
              <a:t>, Seiten 221–226, 1987. </a:t>
            </a:r>
            <a:endParaRPr lang="de-DE" sz="12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Datensätze für die Durchführung von Experimenten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err="1" smtClean="0"/>
              <a:t>Cityscapes</a:t>
            </a:r>
            <a:r>
              <a:rPr lang="de-DE" sz="2400" dirty="0" smtClean="0"/>
              <a:t>: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Datensatz für autonomes Fahren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Bietet 5000 fein und 20000 grob annotierte</a:t>
            </a:r>
            <a:br>
              <a:rPr lang="de-DE" sz="2400" dirty="0" smtClean="0"/>
            </a:br>
            <a:r>
              <a:rPr lang="de-DE" sz="2400" dirty="0" smtClean="0"/>
              <a:t>Bilder für semantische Segmentierung</a:t>
            </a:r>
            <a:endParaRPr lang="de-DE" sz="22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KITTI: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Datensatz für mobile Robotik und autonomes Fahren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6 Stunden </a:t>
            </a:r>
            <a:r>
              <a:rPr lang="de-DE" sz="2400" dirty="0" smtClean="0"/>
              <a:t>Aufnahmen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Bilder </a:t>
            </a:r>
            <a:r>
              <a:rPr lang="de-DE" sz="2400" dirty="0" smtClean="0"/>
              <a:t>und Punktwolken</a:t>
            </a:r>
          </a:p>
          <a:p>
            <a:pPr lvl="2">
              <a:lnSpc>
                <a:spcPct val="90000"/>
              </a:lnSpc>
            </a:pPr>
            <a:r>
              <a:rPr lang="de-DE" sz="2400" dirty="0" smtClean="0"/>
              <a:t>200 für semantische Segmentierung annotierte Bilder</a:t>
            </a:r>
          </a:p>
          <a:p>
            <a:pPr lvl="2">
              <a:lnSpc>
                <a:spcPct val="90000"/>
              </a:lnSpc>
            </a:pPr>
            <a:endParaRPr lang="de-DE" sz="2200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Leistung des Netzes mit MobileNetV2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5" y="1451288"/>
            <a:ext cx="8460431" cy="5406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Datensätze für die Durchführung von Experimenten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488832" cy="6271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MobileNetV2 und Xception65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8" y="1484784"/>
            <a:ext cx="8403884" cy="5373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MobileNetV2 und Xception65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413834"/>
            <a:ext cx="7694960" cy="6444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4303"/>
          <a:stretch/>
        </p:blipFill>
        <p:spPr bwMode="auto">
          <a:xfrm>
            <a:off x="13851" y="1708909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5819" b="-115"/>
          <a:stretch/>
        </p:blipFill>
        <p:spPr bwMode="auto">
          <a:xfrm>
            <a:off x="13851" y="476672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zur Verfeinerung mit KITTI-Daten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4" y="1459988"/>
            <a:ext cx="7920233" cy="5398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04" y="404664"/>
            <a:ext cx="6471592" cy="6471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Problemdefinition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Erkennung der Umgebung ist ein dreidimensionales Problem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Segmentierung von Bildern und Punktwolken ist eine offene Aufgabe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Abstimmung zwischen Qualität der Ergebnisse und Geschwindigkeit des Prozesses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Verarbeiten von Punkwolken als ungeordnete Strukturen mit Neuronalen Netzen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Echtzeitfähigkeit für autonomes Fahren</a:t>
            </a: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5002"/>
          <a:stretch/>
        </p:blipFill>
        <p:spPr bwMode="auto">
          <a:xfrm>
            <a:off x="74222" y="1412776"/>
            <a:ext cx="8995557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814" b="-1"/>
          <a:stretch/>
        </p:blipFill>
        <p:spPr bwMode="auto">
          <a:xfrm>
            <a:off x="0" y="1700808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45092"/>
          <a:stretch/>
        </p:blipFill>
        <p:spPr bwMode="auto">
          <a:xfrm>
            <a:off x="66859" y="1412776"/>
            <a:ext cx="9010282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Punktwolkensegmentierung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696"/>
          <a:stretch/>
        </p:blipFill>
        <p:spPr bwMode="auto">
          <a:xfrm>
            <a:off x="2236" y="1700807"/>
            <a:ext cx="9139529" cy="4557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Schlussfolgerung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484784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Trade-Off zwischen Qualität und Rechenzeit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Qualität kann durch Anpassung im Training verbesser werden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Große Varietät in den Trainingsdaten vorteilhaft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Nachtraining mit eigenen Daten empfehlenswert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Bevorzugung von Vordergrundobjekten bei der Bildsegmentierung </a:t>
            </a:r>
            <a:r>
              <a:rPr lang="de-DE" sz="2400" dirty="0" smtClean="0"/>
              <a:t>wünschenswert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Größtes Problem ist Überanpassung</a:t>
            </a:r>
            <a:endParaRPr lang="de-DE" sz="2400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9552" y="2276872"/>
            <a:ext cx="7704856" cy="3336776"/>
          </a:xfrm>
        </p:spPr>
        <p:txBody>
          <a:bodyPr/>
          <a:lstStyle/>
          <a:p>
            <a:pPr lvl="1" algn="ctr">
              <a:lnSpc>
                <a:spcPct val="90000"/>
              </a:lnSpc>
              <a:buNone/>
            </a:pPr>
            <a:r>
              <a:rPr lang="de-DE" sz="4000" dirty="0" smtClean="0"/>
              <a:t>Danke für Ihre Aufmerksamkeit</a:t>
            </a:r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43025" y="914400"/>
            <a:ext cx="7800975" cy="657225"/>
          </a:xfr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Entwicklung eines Systems zur semantischen Segmentierung von Bildern und Punktwolken</a:t>
            </a:r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Auswahl geeigneter Datensätze für Experimente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Durchführung von Experimenten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Optimierung der Laufzeit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Verbesserung der Qualität der Ergebnisse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dirty="0" smtClean="0"/>
              <a:t>Jedes Pixel erhält eine valide Klasse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Keine Unterscheidung zwischen Instanzen von zählbaren Objekten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Gleiche Anzahl Klassen in jedem Bild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pic>
        <p:nvPicPr>
          <p:cNvPr id="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968"/>
          <a:stretch/>
        </p:blipFill>
        <p:spPr bwMode="auto">
          <a:xfrm>
            <a:off x="944824" y="3068960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1772816"/>
            <a:ext cx="754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Bildsegmentierung mit Neuronalen Netzen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“Relying on the advances in deep learning, computer vision systems have been substantially improved, especially in tasks such as semantic segmentation  </a:t>
            </a:r>
            <a:r>
              <a:rPr lang="de-DE" dirty="0" smtClean="0"/>
              <a:t>[…]</a:t>
            </a:r>
            <a:r>
              <a:rPr lang="de-DE" sz="1800" dirty="0" smtClean="0"/>
              <a:t>“</a:t>
            </a:r>
            <a:r>
              <a:rPr lang="de-DE" baseline="30000" dirty="0" smtClean="0"/>
              <a:t>[1]</a:t>
            </a:r>
          </a:p>
          <a:p>
            <a:pPr lvl="2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sz="2000" dirty="0" smtClean="0"/>
              <a:t>Unified </a:t>
            </a:r>
            <a:r>
              <a:rPr lang="de-DE" sz="2000" dirty="0" err="1" smtClean="0"/>
              <a:t>Panoptic</a:t>
            </a:r>
            <a:r>
              <a:rPr lang="de-DE" sz="2000" dirty="0" smtClean="0"/>
              <a:t> Segmentation Network (</a:t>
            </a:r>
            <a:r>
              <a:rPr lang="de-DE" sz="2000" dirty="0" err="1" smtClean="0"/>
              <a:t>UPSNet</a:t>
            </a:r>
            <a:r>
              <a:rPr lang="de-DE" sz="20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UPSNet</a:t>
            </a:r>
            <a:r>
              <a:rPr lang="en-US" dirty="0" smtClean="0"/>
              <a:t> consists of a shared </a:t>
            </a:r>
            <a:r>
              <a:rPr lang="en-US" dirty="0" err="1" smtClean="0"/>
              <a:t>convolutional</a:t>
            </a:r>
            <a:r>
              <a:rPr lang="en-US" dirty="0" smtClean="0"/>
              <a:t> feature extraction backbone and multiple heads on top of it. Each </a:t>
            </a:r>
            <a:r>
              <a:rPr lang="en-US" dirty="0" err="1" smtClean="0"/>
              <a:t>headisasub-networkwhichleveragesthefeaturesfromthe</a:t>
            </a:r>
            <a:r>
              <a:rPr lang="en-US" dirty="0" smtClean="0"/>
              <a:t> backbone and serves a </a:t>
            </a:r>
            <a:r>
              <a:rPr lang="en-US" dirty="0" err="1" smtClean="0"/>
              <a:t>speciﬁc</a:t>
            </a:r>
            <a:r>
              <a:rPr lang="en-US" dirty="0" smtClean="0"/>
              <a:t> design purpose […]”</a:t>
            </a:r>
            <a:r>
              <a:rPr lang="en-US" baseline="30000" dirty="0" smtClean="0"/>
              <a:t>[1</a:t>
            </a:r>
            <a:r>
              <a:rPr lang="en-US" baseline="30000" dirty="0" smtClean="0"/>
              <a:t>]</a:t>
            </a:r>
          </a:p>
          <a:p>
            <a:pPr lvl="2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r>
              <a:rPr lang="de-DE" sz="2000" dirty="0" err="1" smtClean="0"/>
              <a:t>DeepLab</a:t>
            </a:r>
            <a:endParaRPr lang="de-DE" sz="2000" dirty="0" smtClean="0"/>
          </a:p>
          <a:p>
            <a:pPr lvl="2">
              <a:lnSpc>
                <a:spcPct val="90000"/>
              </a:lnSpc>
            </a:pPr>
            <a:r>
              <a:rPr lang="en-US" dirty="0" smtClean="0"/>
              <a:t>“The use of DCNNs for semantic segmentation, or other dense prediction tasks, has been shown to be simply and successfully addressed by deploying DCNNs in a fully </a:t>
            </a:r>
            <a:r>
              <a:rPr lang="en-US" dirty="0" err="1" smtClean="0"/>
              <a:t>convolutional</a:t>
            </a:r>
            <a:r>
              <a:rPr lang="en-US" dirty="0" smtClean="0"/>
              <a:t> fashion .”</a:t>
            </a:r>
            <a:r>
              <a:rPr lang="en-US" baseline="30000" dirty="0" smtClean="0"/>
              <a:t>[2]</a:t>
            </a:r>
            <a:endParaRPr lang="de-DE" baseline="300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5949280"/>
            <a:ext cx="7560840" cy="457200"/>
          </a:xfrm>
        </p:spPr>
        <p:txBody>
          <a:bodyPr/>
          <a:lstStyle/>
          <a:p>
            <a:pPr algn="l"/>
            <a:r>
              <a:rPr lang="de-DE" sz="1200" dirty="0" smtClean="0"/>
              <a:t>[1] </a:t>
            </a:r>
            <a:r>
              <a:rPr lang="de-DE" sz="1200" dirty="0" err="1" smtClean="0"/>
              <a:t>Xiong,Yuwen;Liao,Renjie;Zhao,Hengshuangu.a.:UPSNet</a:t>
            </a:r>
            <a:r>
              <a:rPr lang="de-DE" sz="1200" dirty="0" smtClean="0"/>
              <a:t>: A </a:t>
            </a:r>
            <a:r>
              <a:rPr lang="de-DE" sz="1200" dirty="0" err="1" smtClean="0"/>
              <a:t>Uniﬁed</a:t>
            </a:r>
            <a:r>
              <a:rPr lang="de-DE" sz="1200" dirty="0" smtClean="0"/>
              <a:t> </a:t>
            </a:r>
            <a:r>
              <a:rPr lang="de-DE" sz="1200" dirty="0" err="1" smtClean="0"/>
              <a:t>Panoptic</a:t>
            </a:r>
            <a:r>
              <a:rPr lang="de-DE" sz="1200" dirty="0" smtClean="0"/>
              <a:t> Segmentation Network. </a:t>
            </a:r>
          </a:p>
          <a:p>
            <a:pPr algn="l"/>
            <a:r>
              <a:rPr lang="de-DE" sz="1200" dirty="0" smtClean="0"/>
              <a:t>[2]</a:t>
            </a:r>
            <a:r>
              <a:rPr lang="en-US" sz="1200" dirty="0" smtClean="0"/>
              <a:t> Chen, Liang-</a:t>
            </a:r>
            <a:r>
              <a:rPr lang="en-US" sz="1200" dirty="0" err="1" smtClean="0"/>
              <a:t>Chieh</a:t>
            </a:r>
            <a:r>
              <a:rPr lang="en-US" sz="1200" dirty="0" smtClean="0"/>
              <a:t>; Papandreou, George; Kokkinos, </a:t>
            </a:r>
            <a:r>
              <a:rPr lang="en-US" sz="1200" dirty="0" err="1" smtClean="0"/>
              <a:t>Iasonas</a:t>
            </a:r>
            <a:r>
              <a:rPr lang="en-US" sz="1200" dirty="0" smtClean="0"/>
              <a:t>; Murphy, Kevin und </a:t>
            </a:r>
            <a:r>
              <a:rPr lang="en-US" sz="1200" dirty="0" err="1" smtClean="0"/>
              <a:t>Yuille</a:t>
            </a:r>
            <a:r>
              <a:rPr lang="en-US" sz="1200" dirty="0" smtClean="0"/>
              <a:t>, Alan L.: </a:t>
            </a:r>
            <a:r>
              <a:rPr lang="en-US" sz="1200" dirty="0" err="1" smtClean="0"/>
              <a:t>DeepLab</a:t>
            </a:r>
            <a:r>
              <a:rPr lang="en-US" sz="1200" dirty="0" smtClean="0"/>
              <a:t>: Semantic Image Segmentation with Deep </a:t>
            </a:r>
            <a:r>
              <a:rPr lang="en-US" sz="1200" dirty="0" err="1" smtClean="0"/>
              <a:t>Convolutional</a:t>
            </a:r>
            <a:r>
              <a:rPr lang="en-US" sz="1200" dirty="0" smtClean="0"/>
              <a:t> Nets, </a:t>
            </a:r>
            <a:r>
              <a:rPr lang="en-US" sz="1200" dirty="0" err="1" smtClean="0"/>
              <a:t>Atrous</a:t>
            </a:r>
            <a:r>
              <a:rPr lang="en-US" sz="1200" dirty="0" smtClean="0"/>
              <a:t> Convolution, and Fully Connected CRFs. </a:t>
            </a:r>
            <a:endParaRPr lang="de-DE" sz="1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584" y="908720"/>
            <a:ext cx="7800975" cy="657225"/>
          </a:xfrm>
        </p:spPr>
        <p:txBody>
          <a:bodyPr/>
          <a:lstStyle/>
          <a:p>
            <a:r>
              <a:rPr lang="de-DE" dirty="0" smtClean="0"/>
              <a:t>Literatur: Bildsegmentierung mit Neuronalen Netzen</a:t>
            </a:r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PointNet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None/>
            </a:pPr>
            <a:r>
              <a:rPr lang="de-DE" sz="2400" dirty="0" smtClean="0"/>
              <a:t>Ansatz zur Segmentierung von Punktwolken mit Neuronalen Netzen.</a:t>
            </a:r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“Our </a:t>
            </a:r>
            <a:r>
              <a:rPr lang="en-US" dirty="0" err="1" smtClean="0"/>
              <a:t>PointNet</a:t>
            </a:r>
            <a:r>
              <a:rPr lang="en-US" dirty="0" smtClean="0"/>
              <a:t> is a </a:t>
            </a:r>
            <a:r>
              <a:rPr lang="en-US" dirty="0" err="1" smtClean="0"/>
              <a:t>uniﬁed</a:t>
            </a:r>
            <a:r>
              <a:rPr lang="en-US" dirty="0" smtClean="0"/>
              <a:t> architecture that directly takes point clouds as input and outputs either class labels for the entire input or per point segment/part labels for each point of the input.”</a:t>
            </a:r>
            <a:r>
              <a:rPr lang="en-US" baseline="30000" dirty="0" smtClean="0"/>
              <a:t>[1]</a:t>
            </a:r>
            <a:endParaRPr lang="de-DE" baseline="300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dirty="0" smtClean="0"/>
              <a:t>Erstellt eine globale Signatur der Daten mit Max-Pooling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Nähert eine Transformationsmatrix an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Kombiniert globale und lokale Information für Segmentierung</a:t>
            </a:r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27584" y="6237312"/>
            <a:ext cx="7560840" cy="457200"/>
          </a:xfrm>
        </p:spPr>
        <p:txBody>
          <a:bodyPr/>
          <a:lstStyle/>
          <a:p>
            <a:pPr algn="l"/>
            <a:r>
              <a:rPr lang="de-DE" sz="1200" dirty="0" smtClean="0"/>
              <a:t>[1] </a:t>
            </a:r>
            <a:r>
              <a:rPr lang="de-DE" sz="1200" dirty="0" err="1" smtClean="0"/>
              <a:t>Qi,CharlesR.;Su,Hao;Mo,KaichunundGuibas,LeonidasJ.:PointNet</a:t>
            </a:r>
            <a:r>
              <a:rPr lang="de-DE" sz="1200" dirty="0" smtClean="0"/>
              <a:t>: </a:t>
            </a:r>
            <a:r>
              <a:rPr lang="de-DE" sz="1200" dirty="0" err="1" smtClean="0"/>
              <a:t>Deep</a:t>
            </a:r>
            <a:r>
              <a:rPr lang="de-DE" sz="1200" dirty="0" smtClean="0"/>
              <a:t> Learning on Point Sets </a:t>
            </a:r>
            <a:r>
              <a:rPr lang="de-DE" sz="1200" dirty="0" err="1" smtClean="0"/>
              <a:t>for</a:t>
            </a:r>
            <a:r>
              <a:rPr lang="de-DE" sz="1200" dirty="0" smtClean="0"/>
              <a:t> 3D </a:t>
            </a:r>
            <a:r>
              <a:rPr lang="de-DE" sz="1200" dirty="0" err="1" smtClean="0"/>
              <a:t>Classiﬁcation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Segmentation.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</a:t>
            </a:r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 (CNN)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smtClean="0"/>
              <a:t>Neuronales Netz, das in mindestens einer Verarbeitungsschicht Faltungsoperationen durchführt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Pooling </a:t>
            </a:r>
            <a:r>
              <a:rPr lang="de-DE" sz="2400" dirty="0" err="1" smtClean="0"/>
              <a:t>Layers</a:t>
            </a:r>
            <a:r>
              <a:rPr lang="de-DE" sz="2400" dirty="0" smtClean="0"/>
              <a:t> fassen Daten zusammen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Die letzte Schicht ist häufig ein „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Layer“ in der Art eines MLPs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„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Convolutional</a:t>
            </a:r>
            <a:r>
              <a:rPr lang="de-DE" sz="2400" dirty="0" smtClean="0"/>
              <a:t> Network“: Netz ohne </a:t>
            </a:r>
            <a:r>
              <a:rPr lang="de-DE" sz="2400" dirty="0" err="1" smtClean="0"/>
              <a:t>Fully</a:t>
            </a:r>
            <a:r>
              <a:rPr lang="de-DE" sz="2400" dirty="0" smtClean="0"/>
              <a:t>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</a:t>
            </a:r>
            <a:r>
              <a:rPr lang="de-DE" sz="2400" dirty="0" err="1" smtClean="0"/>
              <a:t>Layers</a:t>
            </a: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Grundlagentheorie: Vorteile </a:t>
            </a:r>
            <a:r>
              <a:rPr lang="de-DE" dirty="0" smtClean="0"/>
              <a:t>von CNNs in der Bildverarbeitung</a:t>
            </a:r>
            <a:endParaRPr lang="de-DE" dirty="0"/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de-DE" sz="2400" dirty="0" err="1" smtClean="0"/>
              <a:t>Faltungskernel</a:t>
            </a:r>
            <a:r>
              <a:rPr lang="de-DE" sz="2400" dirty="0" smtClean="0"/>
              <a:t> vernachlässigbar klein im Verhältnis zum Bild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Speichereffizienz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err="1" smtClean="0"/>
              <a:t>Equivarianz</a:t>
            </a:r>
            <a:r>
              <a:rPr lang="de-DE" sz="2400" dirty="0" smtClean="0"/>
              <a:t> bezüglich Translation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r>
              <a:rPr lang="de-DE" sz="2400" dirty="0" smtClean="0"/>
              <a:t>Variable Größe der Eingabebilder</a:t>
            </a:r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sz="2400" dirty="0" smtClean="0"/>
          </a:p>
          <a:p>
            <a:pPr lvl="1">
              <a:lnSpc>
                <a:spcPct val="90000"/>
              </a:lnSpc>
            </a:pPr>
            <a:endParaRPr lang="de-DE" sz="2400" dirty="0" smtClean="0"/>
          </a:p>
          <a:p>
            <a:pPr lvl="1">
              <a:lnSpc>
                <a:spcPct val="90000"/>
              </a:lnSpc>
              <a:buNone/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 smtClean="0"/>
          </a:p>
          <a:p>
            <a:pPr lvl="1">
              <a:lnSpc>
                <a:spcPct val="90000"/>
              </a:lnSpc>
            </a:pPr>
            <a:endParaRPr lang="de-DE" dirty="0"/>
          </a:p>
          <a:p>
            <a:pPr lvl="1">
              <a:lnSpc>
                <a:spcPct val="90000"/>
              </a:lnSpc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Bildschirmpräsentation (4:3)</PresentationFormat>
  <Paragraphs>386</Paragraphs>
  <Slides>35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Leere Präsentation</vt:lpstr>
      <vt:lpstr>1_Leere Präsentation</vt:lpstr>
      <vt:lpstr>2_Leere Präsentation</vt:lpstr>
      <vt:lpstr>3_Leere Präsentation</vt:lpstr>
      <vt:lpstr>4_Leere Präsentation</vt:lpstr>
      <vt:lpstr>5_Leere Präsentation</vt:lpstr>
      <vt:lpstr>Folie 1</vt:lpstr>
      <vt:lpstr>Motivation der Arbeit</vt:lpstr>
      <vt:lpstr>Problemdefinition</vt:lpstr>
      <vt:lpstr>Ziele und Anforderungen</vt:lpstr>
      <vt:lpstr>Semantische Segmentierung</vt:lpstr>
      <vt:lpstr>Literatur: Bildsegmentierung mit Neuronalen Netzen</vt:lpstr>
      <vt:lpstr>PointNet</vt:lpstr>
      <vt:lpstr>Grundlagentheorie: Convolutional Neural Network (CNN)</vt:lpstr>
      <vt:lpstr>Grundlagentheorie: Vorteile von CNNs in der Bildverarbeitung</vt:lpstr>
      <vt:lpstr>Grundlagentheorie: Atrous Convolution</vt:lpstr>
      <vt:lpstr>Grundlagentheorie: Conditional Random Fields (CRFs)</vt:lpstr>
      <vt:lpstr>Grundlagentheorie: Kameraprojektion</vt:lpstr>
      <vt:lpstr>Grundlagentheorie: Kamerakalibrierung</vt:lpstr>
      <vt:lpstr>Algorithmus</vt:lpstr>
      <vt:lpstr>DeepLab</vt:lpstr>
      <vt:lpstr>Arbeitsfluss von DeepLab</vt:lpstr>
      <vt:lpstr>Anpassungen des DCNN für semantische Segmentierung</vt:lpstr>
      <vt:lpstr>Projektion der Labels auf Punktwolken</vt:lpstr>
      <vt:lpstr>Ziel der Experimente</vt:lpstr>
      <vt:lpstr>Datensätze für die Durchführung von Experimenten</vt:lpstr>
      <vt:lpstr>Experimente: Trainingsdauer für MobileNetV2</vt:lpstr>
      <vt:lpstr>Leistung des Netzes mit MobileNetV2</vt:lpstr>
      <vt:lpstr>Datensätze für die Durchführung von Experimenten</vt:lpstr>
      <vt:lpstr>Vergleich MobileNetV2 und Xception65</vt:lpstr>
      <vt:lpstr>Vergleich MobileNetV2 und Xception65</vt:lpstr>
      <vt:lpstr>Experiment zur Verfeinerung mit KITTI-Daten</vt:lpstr>
      <vt:lpstr>Experiment zur Verfeinerung mit KITTI-Daten</vt:lpstr>
      <vt:lpstr>Experiment zur Verfeinerung mit KITTI-Daten</vt:lpstr>
      <vt:lpstr>Folie 29</vt:lpstr>
      <vt:lpstr>Beispiel für Punktwolkensegmentierung</vt:lpstr>
      <vt:lpstr>Beispiel für Punktwolkensegmentierung</vt:lpstr>
      <vt:lpstr>Beispiel für Punktwolkensegmentierung</vt:lpstr>
      <vt:lpstr>Beispiel für Punktwolkensegmentierung</vt:lpstr>
      <vt:lpstr>Schlussfolgerung</vt:lpstr>
      <vt:lpstr>Folie 35</vt:lpstr>
    </vt:vector>
  </TitlesOfParts>
  <Company>kiz Abt. Medien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Tarik</dc:creator>
  <cp:lastModifiedBy>Tarik</cp:lastModifiedBy>
  <cp:revision>188</cp:revision>
  <dcterms:modified xsi:type="dcterms:W3CDTF">2019-11-12T20:46:35Z</dcterms:modified>
</cp:coreProperties>
</file>